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84" r:id="rId3"/>
    <p:sldId id="263" r:id="rId4"/>
    <p:sldId id="269" r:id="rId5"/>
    <p:sldId id="283" r:id="rId6"/>
    <p:sldId id="271" r:id="rId7"/>
    <p:sldId id="268" r:id="rId8"/>
    <p:sldId id="270" r:id="rId9"/>
    <p:sldId id="265" r:id="rId10"/>
    <p:sldId id="266" r:id="rId11"/>
    <p:sldId id="282" r:id="rId12"/>
    <p:sldId id="279" r:id="rId13"/>
    <p:sldId id="280" r:id="rId14"/>
    <p:sldId id="278" r:id="rId15"/>
    <p:sldId id="262" r:id="rId16"/>
    <p:sldId id="285" r:id="rId17"/>
    <p:sldId id="286" r:id="rId18"/>
    <p:sldId id="287" r:id="rId19"/>
    <p:sldId id="288" r:id="rId20"/>
    <p:sldId id="28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7" autoAdjust="0"/>
    <p:restoredTop sz="94602"/>
  </p:normalViewPr>
  <p:slideViewPr>
    <p:cSldViewPr snapToGrid="0" snapToObjects="1">
      <p:cViewPr varScale="1">
        <p:scale>
          <a:sx n="39" d="100"/>
          <a:sy n="39" d="100"/>
        </p:scale>
        <p:origin x="-127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9/11/17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smtClean="0">
                <a:solidFill>
                  <a:schemeClr val="tx1"/>
                </a:solidFill>
                <a:latin typeface="+mn-lt"/>
                <a:ea typeface="+mn-ea"/>
                <a:cs typeface="+mn-cs"/>
              </a:rPr>
              <a:t>Many fascinating events were identified</a:t>
            </a:r>
          </a:p>
          <a:p>
            <a:pPr marL="171450" indent="-171450">
              <a:buFont typeface="Arial"/>
              <a:buChar char="•"/>
            </a:pPr>
            <a:r>
              <a:rPr lang="en-US" sz="1200" u="none" kern="1200" baseline="0" dirty="0" smtClean="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smtClean="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smtClean="0">
                <a:solidFill>
                  <a:schemeClr val="tx1"/>
                </a:solidFill>
                <a:latin typeface="+mn-lt"/>
                <a:ea typeface="+mn-ea"/>
                <a:cs typeface="+mn-cs"/>
              </a:rPr>
              <a:t>Ikaros</a:t>
            </a:r>
            <a:r>
              <a:rPr lang="en-US" sz="1200" u="none" kern="1200" baseline="0" dirty="0" smtClean="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smtClean="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smtClean="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smtClean="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smtClean="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smtClean="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smtClean="0">
                <a:solidFill>
                  <a:schemeClr val="tx1"/>
                </a:solidFill>
                <a:latin typeface="+mn-lt"/>
                <a:ea typeface="+mn-ea"/>
                <a:cs typeface="+mn-cs"/>
              </a:rPr>
              <a:t>Based on the WGS data we also created a custom </a:t>
            </a:r>
            <a:r>
              <a:rPr lang="en-US" sz="1200" u="none" kern="1200" baseline="0" dirty="0" err="1" smtClean="0">
                <a:solidFill>
                  <a:schemeClr val="tx1"/>
                </a:solidFill>
                <a:latin typeface="+mn-lt"/>
                <a:ea typeface="+mn-ea"/>
                <a:cs typeface="+mn-cs"/>
              </a:rPr>
              <a:t>NimbleGen</a:t>
            </a:r>
            <a:r>
              <a:rPr lang="en-US" sz="1200" u="none" kern="1200" baseline="0" dirty="0" smtClean="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smtClean="0">
                <a:solidFill>
                  <a:schemeClr val="tx1"/>
                </a:solidFill>
                <a:latin typeface="+mn-lt"/>
                <a:ea typeface="+mn-ea"/>
                <a:cs typeface="+mn-cs"/>
              </a:rPr>
              <a:t>We used these data to identify SNVs and </a:t>
            </a:r>
            <a:r>
              <a:rPr lang="en-US" sz="1200" u="none" kern="1200" baseline="0" dirty="0" err="1" smtClean="0">
                <a:solidFill>
                  <a:schemeClr val="tx1"/>
                </a:solidFill>
                <a:latin typeface="+mn-lt"/>
                <a:ea typeface="+mn-ea"/>
                <a:cs typeface="+mn-cs"/>
              </a:rPr>
              <a:t>Indels</a:t>
            </a:r>
            <a:r>
              <a:rPr lang="en-US" sz="1200" u="none" kern="1200" baseline="0" dirty="0" smtClean="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smtClean="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dirty="0"/>
          </a:p>
        </p:txBody>
      </p:sp>
    </p:spTree>
    <p:extLst>
      <p:ext uri="{BB962C8B-B14F-4D97-AF65-F5344CB8AC3E}">
        <p14:creationId xmlns:p14="http://schemas.microsoft.com/office/powerpoint/2010/main" val="288528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21.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29.jpg"/><Relationship Id="rId20" Type="http://schemas.openxmlformats.org/officeDocument/2006/relationships/image" Target="../media/image38.jpg"/><Relationship Id="rId21" Type="http://schemas.openxmlformats.org/officeDocument/2006/relationships/image" Target="../media/image39.png"/><Relationship Id="rId22" Type="http://schemas.openxmlformats.org/officeDocument/2006/relationships/image" Target="../media/image40.jpg"/><Relationship Id="rId23" Type="http://schemas.openxmlformats.org/officeDocument/2006/relationships/image" Target="../media/image41.JPG"/><Relationship Id="rId24" Type="http://schemas.openxmlformats.org/officeDocument/2006/relationships/image" Target="../media/image42.jpg"/><Relationship Id="rId25" Type="http://schemas.openxmlformats.org/officeDocument/2006/relationships/image" Target="../media/image43.png"/><Relationship Id="rId10" Type="http://schemas.openxmlformats.org/officeDocument/2006/relationships/image" Target="../media/image30.jpg"/><Relationship Id="rId11" Type="http://schemas.openxmlformats.org/officeDocument/2006/relationships/image" Target="../media/image8.jpg"/><Relationship Id="rId12" Type="http://schemas.openxmlformats.org/officeDocument/2006/relationships/image" Target="../media/image9.jp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33.jpg"/><Relationship Id="rId16" Type="http://schemas.openxmlformats.org/officeDocument/2006/relationships/image" Target="../media/image34.JPG"/><Relationship Id="rId17" Type="http://schemas.openxmlformats.org/officeDocument/2006/relationships/image" Target="../media/image35.JPG"/><Relationship Id="rId18" Type="http://schemas.openxmlformats.org/officeDocument/2006/relationships/image" Target="../media/image36.png"/><Relationship Id="rId19"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hyperlink" Target="http://meetings.cshl.edu/courses.aspx?course=C-SEQTEC&amp;year=1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hyperlink" Target="https://bioinformatics.c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GenViz</a:t>
            </a:r>
            <a:r>
              <a:rPr lang="en-US" dirty="0" smtClean="0"/>
              <a:t> Module 0:</a:t>
            </a:r>
            <a:br>
              <a:rPr lang="en-US" dirty="0" smtClean="0"/>
            </a:br>
            <a:r>
              <a:rPr lang="en-US" dirty="0" smtClean="0"/>
              <a:t>Introductions</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smtClean="0"/>
              <a:t>Interpretation and visualization of </a:t>
            </a:r>
            <a:r>
              <a:rPr lang="en-US" sz="1800" dirty="0"/>
              <a:t>genomic alterations remains </a:t>
            </a:r>
            <a:r>
              <a:rPr lang="en-US" sz="1800" dirty="0" smtClean="0"/>
              <a:t>the </a:t>
            </a:r>
            <a:r>
              <a:rPr lang="en-US" sz="1800" dirty="0"/>
              <a:t>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spTree>
    <p:extLst>
      <p:ext uri="{BB962C8B-B14F-4D97-AF65-F5344CB8AC3E}">
        <p14:creationId xmlns:p14="http://schemas.microsoft.com/office/powerpoint/2010/main" val="35252527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Griffith lab is focused on developing methods to address this bottleneck for precision medicine in cancer</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AML</a:t>
            </a:r>
          </a:p>
          <a:p>
            <a:pPr lvl="2"/>
            <a:r>
              <a:rPr lang="en-US" dirty="0">
                <a:hlinkClick r:id="rId2"/>
              </a:rPr>
              <a:t>Optimizing cancer genome analysis</a:t>
            </a:r>
            <a:endParaRPr lang="en-US" dirty="0"/>
          </a:p>
          <a:p>
            <a:pPr lvl="1"/>
            <a:r>
              <a:rPr lang="en-US" dirty="0"/>
              <a:t>Breast cancer</a:t>
            </a:r>
          </a:p>
          <a:p>
            <a:pPr lvl="2"/>
            <a:r>
              <a:rPr lang="en-US" dirty="0">
                <a:hlinkClick r:id="rId3"/>
              </a:rPr>
              <a:t>Immunotherapy</a:t>
            </a:r>
            <a:r>
              <a:rPr lang="en-US" dirty="0"/>
              <a:t> (cancer vaccines)</a:t>
            </a:r>
          </a:p>
          <a:p>
            <a:pPr lvl="2"/>
            <a:r>
              <a:rPr lang="en-US" dirty="0"/>
              <a:t>STAT1-/- mouse model</a:t>
            </a:r>
          </a:p>
          <a:p>
            <a:pPr lvl="2"/>
            <a:r>
              <a:rPr lang="en-US" dirty="0"/>
              <a:t>Targeted sequencing of 625 ER+ with long-term follow-up</a:t>
            </a:r>
          </a:p>
          <a:p>
            <a:pPr lvl="1"/>
            <a:r>
              <a:rPr lang="en-US" dirty="0"/>
              <a:t>Liver cancer</a:t>
            </a:r>
          </a:p>
          <a:p>
            <a:pPr lvl="1"/>
            <a:r>
              <a:rPr lang="en-US" dirty="0"/>
              <a:t>Small cell lung cancer</a:t>
            </a:r>
          </a:p>
          <a:p>
            <a:pPr lvl="1"/>
            <a:r>
              <a:rPr lang="en-US" dirty="0" smtClean="0"/>
              <a:t>OSCC</a:t>
            </a:r>
          </a:p>
          <a:p>
            <a:pPr lvl="1"/>
            <a:r>
              <a:rPr lang="en-US" dirty="0" err="1" smtClean="0"/>
              <a:t>Etc</a:t>
            </a:r>
            <a:r>
              <a:rPr lang="is-IS" dirty="0" smtClean="0"/>
              <a:t>…</a:t>
            </a:r>
            <a:endParaRPr lang="en-US" dirty="0"/>
          </a:p>
          <a:p>
            <a:pPr marL="0" indent="0">
              <a:buNone/>
            </a:pPr>
            <a:endParaRPr lang="en-US" b="1" dirty="0"/>
          </a:p>
          <a:p>
            <a:r>
              <a:rPr lang="en-US" b="1" dirty="0"/>
              <a:t>Precision Medicine for Cancer</a:t>
            </a:r>
          </a:p>
          <a:p>
            <a:pPr lvl="1"/>
            <a:r>
              <a:rPr lang="en-US" dirty="0">
                <a:hlinkClick r:id="rId4"/>
              </a:rPr>
              <a:t>Genomics Tumor Board</a:t>
            </a:r>
            <a:endParaRPr lang="en-US" dirty="0"/>
          </a:p>
          <a:p>
            <a:pPr lvl="2"/>
            <a:r>
              <a:rPr lang="en-US" dirty="0">
                <a:hlinkClick r:id="rId5"/>
              </a:rPr>
              <a:t>Case Reports</a:t>
            </a:r>
            <a:r>
              <a:rPr lang="en-US" dirty="0"/>
              <a:t> and </a:t>
            </a:r>
            <a:r>
              <a:rPr lang="en-US" dirty="0">
                <a:hlinkClick r:id="rId6"/>
              </a:rPr>
              <a:t>Clinical Trials</a:t>
            </a:r>
            <a:endParaRPr lang="en-US" dirty="0"/>
          </a:p>
          <a:p>
            <a:pPr lvl="2"/>
            <a:endParaRPr lang="en-US" b="1" dirty="0"/>
          </a:p>
          <a:p>
            <a:r>
              <a:rPr lang="en-US" b="1" dirty="0"/>
              <a:t>Education projects</a:t>
            </a:r>
          </a:p>
          <a:p>
            <a:pPr lvl="1"/>
            <a:r>
              <a:rPr lang="en-US" dirty="0">
                <a:hlinkClick r:id="rId7"/>
              </a:rPr>
              <a:t>RNA-seq analysis and cloud computing</a:t>
            </a:r>
            <a:endParaRPr lang="en-US" dirty="0"/>
          </a:p>
          <a:p>
            <a:pPr lvl="1"/>
            <a:r>
              <a:rPr lang="en-US" dirty="0">
                <a:hlinkClick r:id="rId8"/>
              </a:rPr>
              <a:t>CSHL</a:t>
            </a:r>
            <a:r>
              <a:rPr lang="en-US" dirty="0"/>
              <a:t> and </a:t>
            </a:r>
            <a:r>
              <a:rPr lang="en-US" dirty="0">
                <a:hlinkClick r:id="rId9"/>
              </a:rPr>
              <a:t>CBW</a:t>
            </a:r>
            <a:endParaRPr lang="en-US" dirty="0"/>
          </a:p>
          <a:p>
            <a:pPr lvl="1"/>
            <a:r>
              <a:rPr lang="en-US" dirty="0">
                <a:hlinkClick r:id="rId10"/>
              </a:rPr>
              <a:t>Genomic Data Visualization/Interpretation</a:t>
            </a:r>
            <a:endParaRPr lang="en-US" dirty="0"/>
          </a:p>
          <a:p>
            <a:endParaRPr lang="en-US" b="1" dirty="0"/>
          </a:p>
          <a:p>
            <a:r>
              <a:rPr lang="en-US" b="1" dirty="0"/>
              <a:t>Tool </a:t>
            </a:r>
            <a:r>
              <a:rPr lang="en-US" b="1" dirty="0" smtClean="0"/>
              <a:t>development</a:t>
            </a:r>
            <a:endParaRPr lang="en-US" b="1" dirty="0"/>
          </a:p>
        </p:txBody>
      </p:sp>
    </p:spTree>
    <p:extLst>
      <p:ext uri="{BB962C8B-B14F-4D97-AF65-F5344CB8AC3E}">
        <p14:creationId xmlns:p14="http://schemas.microsoft.com/office/powerpoint/2010/main" val="13542435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tools/resources do not exist we build them</a:t>
            </a:r>
            <a:endParaRPr lang="en-US" dirty="0"/>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12024781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Encourage best practices for software development</a:t>
            </a:r>
            <a:endParaRPr lang="en-US" dirty="0"/>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smtClean="0">
                <a:hlinkClick r:id="rId3"/>
              </a:rPr>
              <a:t>https://github.com/griffithlab</a:t>
            </a:r>
            <a:r>
              <a:rPr lang="en-US" dirty="0" smtClean="0"/>
              <a:t> </a:t>
            </a:r>
            <a:endParaRPr lang="en-US" dirty="0"/>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a:t>
            </a:r>
            <a:r>
              <a:rPr lang="en-US" dirty="0" smtClean="0">
                <a:hlinkClick r:id="rId4"/>
              </a:rPr>
              <a:t>genome</a:t>
            </a:r>
            <a:r>
              <a:rPr lang="en-US" dirty="0" smtClean="0"/>
              <a:t> </a:t>
            </a:r>
            <a:endParaRPr lang="en-US" dirty="0"/>
          </a:p>
        </p:txBody>
      </p:sp>
    </p:spTree>
    <p:extLst>
      <p:ext uri="{BB962C8B-B14F-4D97-AF65-F5344CB8AC3E}">
        <p14:creationId xmlns:p14="http://schemas.microsoft.com/office/powerpoint/2010/main" val="37572632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smtClean="0"/>
              <a:t>Acknowledgements: Griffith Lab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smtClean="0"/>
              <a:t>Alex</a:t>
            </a:r>
          </a:p>
          <a:p>
            <a:pPr algn="ctr"/>
            <a:r>
              <a:rPr lang="en-US" sz="1200" dirty="0" smtClean="0"/>
              <a:t>Wagner</a:t>
            </a:r>
            <a:endParaRPr lang="en-US" sz="1200" dirty="0"/>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smtClean="0"/>
              <a:t>CIViC</a:t>
            </a:r>
            <a:r>
              <a:rPr lang="en-US" sz="1000" dirty="0" smtClean="0"/>
              <a:t>/Lymphoma</a:t>
            </a:r>
            <a:endParaRPr lang="en-US" sz="1000" dirty="0"/>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smtClean="0"/>
              <a:t>DGIdb</a:t>
            </a:r>
            <a:endParaRPr lang="en-US" sz="1000" dirty="0" smtClean="0"/>
          </a:p>
          <a:p>
            <a:pPr algn="ctr"/>
            <a:r>
              <a:rPr lang="en-US" sz="1000" dirty="0" smtClean="0"/>
              <a:t>SCLC</a:t>
            </a:r>
            <a:endParaRPr lang="en-US" sz="1000" dirty="0"/>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smtClean="0"/>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smtClean="0"/>
              <a:t>HCC/SCLC</a:t>
            </a:r>
            <a:endParaRPr lang="en-US" sz="1000" dirty="0"/>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smtClean="0"/>
              <a:t>Jason Walker</a:t>
            </a:r>
            <a:endParaRPr lang="en-US" sz="1200" dirty="0"/>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smtClean="0"/>
              <a:t>Director</a:t>
            </a:r>
            <a:br>
              <a:rPr lang="en-US" sz="1000" dirty="0" smtClean="0"/>
            </a:br>
            <a:r>
              <a:rPr lang="en-US" sz="1000" dirty="0" smtClean="0"/>
              <a:t>Informatics</a:t>
            </a:r>
            <a:endParaRPr lang="en-US" sz="1000"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smtClean="0"/>
              <a:t>DGIdb</a:t>
            </a:r>
            <a:r>
              <a:rPr lang="en-US" sz="1000" dirty="0" smtClean="0"/>
              <a:t>/</a:t>
            </a:r>
            <a:r>
              <a:rPr lang="en-US" sz="1000" dirty="0" err="1" smtClean="0"/>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smtClean="0"/>
              <a:t>Regtools</a:t>
            </a:r>
            <a:r>
              <a:rPr lang="en-US" sz="1000" dirty="0" smtClean="0"/>
              <a:t>/</a:t>
            </a:r>
            <a:r>
              <a:rPr lang="en-US" sz="1000" dirty="0" err="1" smtClean="0"/>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smtClean="0"/>
              <a:t>pVAC-seq</a:t>
            </a:r>
            <a:r>
              <a:rPr lang="en-US" sz="1000" dirty="0" smtClean="0"/>
              <a:t>/</a:t>
            </a:r>
            <a:r>
              <a:rPr lang="en-US" sz="1000" dirty="0" err="1" smtClean="0"/>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smtClean="0"/>
              <a:t>CIViC</a:t>
            </a:r>
            <a:endParaRPr lang="en-US" sz="1000" dirty="0"/>
          </a:p>
        </p:txBody>
      </p:sp>
    </p:spTree>
    <p:extLst>
      <p:ext uri="{BB962C8B-B14F-4D97-AF65-F5344CB8AC3E}">
        <p14:creationId xmlns:p14="http://schemas.microsoft.com/office/powerpoint/2010/main" val="18163602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McDonnell Genome Institute</a:t>
            </a:r>
            <a:endParaRPr lang="en-US" dirty="0"/>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smtClean="0"/>
              <a:t>McDonnell Genome Institute @ Washington University School of Medicine</a:t>
            </a:r>
            <a:endParaRPr lang="en-US" sz="1600" b="1" dirty="0"/>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smtClean="0"/>
              <a:t>Susan </a:t>
            </a:r>
            <a:r>
              <a:rPr lang="en-US" sz="1600" b="1" dirty="0" err="1" smtClean="0"/>
              <a:t>Dutcher</a:t>
            </a:r>
            <a:endParaRPr lang="en-US" sz="1600" dirty="0" smtClean="0"/>
          </a:p>
          <a:p>
            <a:r>
              <a:rPr lang="en-US" sz="1600" b="1" dirty="0" smtClean="0"/>
              <a:t>Tim Ley</a:t>
            </a:r>
          </a:p>
          <a:p>
            <a:r>
              <a:rPr lang="en-US" sz="1600" dirty="0" smtClean="0"/>
              <a:t/>
            </a:r>
            <a:br>
              <a:rPr lang="en-US" sz="1600" dirty="0" smtClean="0"/>
            </a:br>
            <a:r>
              <a:rPr lang="en-US" sz="1600" dirty="0" smtClean="0"/>
              <a:t>Bob </a:t>
            </a:r>
            <a:r>
              <a:rPr lang="en-US" sz="1600" dirty="0"/>
              <a:t>Fulton</a:t>
            </a:r>
          </a:p>
          <a:p>
            <a:r>
              <a:rPr lang="en-US" sz="1600" dirty="0"/>
              <a:t>Lucinda Fulton</a:t>
            </a:r>
          </a:p>
          <a:p>
            <a:r>
              <a:rPr lang="en-US" sz="1600" dirty="0" smtClean="0"/>
              <a:t>Ira Hall</a:t>
            </a:r>
          </a:p>
          <a:p>
            <a:r>
              <a:rPr lang="en-US" sz="1600" dirty="0"/>
              <a:t>Dave </a:t>
            </a:r>
            <a:r>
              <a:rPr lang="en-US" sz="1600" dirty="0" smtClean="0"/>
              <a:t>Larson</a:t>
            </a:r>
          </a:p>
          <a:p>
            <a:r>
              <a:rPr lang="en-US" sz="1600" dirty="0" smtClean="0"/>
              <a:t>Chris Maher</a:t>
            </a:r>
          </a:p>
          <a:p>
            <a:r>
              <a:rPr lang="en-US" sz="1600" dirty="0" smtClean="0"/>
              <a:t>Lukas </a:t>
            </a:r>
            <a:r>
              <a:rPr lang="en-US" sz="1600" dirty="0"/>
              <a:t>Wartman</a:t>
            </a:r>
          </a:p>
          <a:p>
            <a:endParaRPr lang="en-US" sz="1600" dirty="0"/>
          </a:p>
          <a:p>
            <a:r>
              <a:rPr lang="en-US" sz="1600" dirty="0"/>
              <a:t>Matt Callaway</a:t>
            </a:r>
          </a:p>
          <a:p>
            <a:r>
              <a:rPr lang="en-US" sz="1600" dirty="0" smtClean="0"/>
              <a:t>Chris Miller</a:t>
            </a:r>
          </a:p>
          <a:p>
            <a:r>
              <a:rPr lang="en-US" sz="1600" dirty="0" smtClean="0"/>
              <a:t>Jason Walker</a:t>
            </a:r>
          </a:p>
        </p:txBody>
      </p:sp>
    </p:spTree>
    <p:extLst>
      <p:ext uri="{BB962C8B-B14F-4D97-AF65-F5344CB8AC3E}">
        <p14:creationId xmlns:p14="http://schemas.microsoft.com/office/powerpoint/2010/main" val="7631731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 </a:t>
            </a:r>
            <a:r>
              <a:rPr lang="en-US" dirty="0" smtClean="0"/>
              <a:t>Data Visualization </a:t>
            </a:r>
            <a:r>
              <a:rPr lang="en-US" dirty="0"/>
              <a:t>and </a:t>
            </a:r>
            <a:r>
              <a:rPr lang="en-US" dirty="0" smtClean="0"/>
              <a:t>Interpretation</a:t>
            </a:r>
            <a:endParaRPr lang="en-US" dirty="0"/>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smtClean="0"/>
              <a:t>Course goals - by the end of the course we hope you will:</a:t>
            </a:r>
          </a:p>
          <a:p>
            <a:pPr lvl="1"/>
            <a:r>
              <a:rPr lang="en-US" dirty="0"/>
              <a:t>Have a solid understanding of basic computational biology techniques for interpreting data</a:t>
            </a:r>
          </a:p>
          <a:p>
            <a:pPr lvl="1"/>
            <a:r>
              <a:rPr lang="en-US" dirty="0"/>
              <a:t>Be 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smtClean="0"/>
              <a:t>)</a:t>
            </a:r>
          </a:p>
          <a:p>
            <a:r>
              <a:rPr lang="en-US" dirty="0" smtClean="0"/>
              <a:t>What this course does not cover:</a:t>
            </a:r>
          </a:p>
          <a:p>
            <a:pPr lvl="1"/>
            <a:r>
              <a:rPr lang="en-US" dirty="0" smtClean="0"/>
              <a:t>Upstream genome analysis (alignment, variant calling, assembly, </a:t>
            </a:r>
            <a:r>
              <a:rPr lang="en-US" dirty="0" err="1" smtClean="0"/>
              <a:t>etc</a:t>
            </a:r>
            <a:r>
              <a:rPr lang="en-US" dirty="0" smtClean="0"/>
              <a:t>, </a:t>
            </a:r>
            <a:r>
              <a:rPr lang="en-US" dirty="0" err="1" smtClean="0"/>
              <a:t>etc</a:t>
            </a:r>
            <a:r>
              <a:rPr lang="en-US" dirty="0" smtClean="0"/>
              <a:t>)</a:t>
            </a:r>
          </a:p>
          <a:p>
            <a:pPr lvl="1"/>
            <a:r>
              <a:rPr lang="en-US" dirty="0" smtClean="0"/>
              <a:t>Linux command line and other core bioinformatics skills</a:t>
            </a:r>
          </a:p>
          <a:p>
            <a:pPr lvl="1"/>
            <a:endParaRPr lang="en-US" dirty="0" smtClean="0"/>
          </a:p>
          <a:p>
            <a:r>
              <a:rPr lang="en-US" dirty="0" smtClean="0"/>
              <a:t>This is a brand new workshop for us – feedback welcome!</a:t>
            </a:r>
            <a:endParaRPr lang="en-US" dirty="0"/>
          </a:p>
        </p:txBody>
      </p:sp>
    </p:spTree>
    <p:extLst>
      <p:ext uri="{BB962C8B-B14F-4D97-AF65-F5344CB8AC3E}">
        <p14:creationId xmlns:p14="http://schemas.microsoft.com/office/powerpoint/2010/main" val="20833577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09" y="110803"/>
            <a:ext cx="8917215" cy="571056"/>
          </a:xfrm>
        </p:spPr>
        <p:txBody>
          <a:bodyPr>
            <a:noAutofit/>
          </a:bodyPr>
          <a:lstStyle/>
          <a:p>
            <a:r>
              <a:rPr lang="en-US" sz="2400" dirty="0" smtClean="0"/>
              <a:t>Advanced Sequencing Technologies and Applications at CSHL</a:t>
            </a:r>
            <a:endParaRPr lang="en-US" sz="2400" dirty="0"/>
          </a:p>
        </p:txBody>
      </p:sp>
      <p:pic>
        <p:nvPicPr>
          <p:cNvPr id="4" name="Content Placeholder 3" descr="screencapture-meetings-cshl-edu-courses-aspx-150482235845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82" r="14300" b="65030"/>
          <a:stretch/>
        </p:blipFill>
        <p:spPr>
          <a:xfrm>
            <a:off x="1451494" y="851050"/>
            <a:ext cx="6171573" cy="5657529"/>
          </a:xfrm>
        </p:spPr>
      </p:pic>
      <p:sp>
        <p:nvSpPr>
          <p:cNvPr id="5" name="Rectangle 4"/>
          <p:cNvSpPr/>
          <p:nvPr/>
        </p:nvSpPr>
        <p:spPr>
          <a:xfrm>
            <a:off x="375230" y="6475589"/>
            <a:ext cx="8267753" cy="369332"/>
          </a:xfrm>
          <a:prstGeom prst="rect">
            <a:avLst/>
          </a:prstGeom>
        </p:spPr>
        <p:txBody>
          <a:bodyPr wrap="square">
            <a:spAutoFit/>
          </a:bodyPr>
          <a:lstStyle/>
          <a:p>
            <a:pPr algn="ctr"/>
            <a:r>
              <a:rPr lang="en-US" dirty="0">
                <a:hlinkClick r:id="rId3"/>
              </a:rPr>
              <a:t>http://meetings.cshl.edu/courses.aspx?course=C-SEQTEC&amp;year=</a:t>
            </a:r>
            <a:r>
              <a:rPr lang="en-US" dirty="0" smtClean="0">
                <a:hlinkClick r:id="rId3"/>
              </a:rPr>
              <a:t>17</a:t>
            </a:r>
            <a:r>
              <a:rPr lang="en-US" dirty="0" smtClean="0"/>
              <a:t> </a:t>
            </a:r>
            <a:endParaRPr lang="en-US" dirty="0"/>
          </a:p>
        </p:txBody>
      </p:sp>
    </p:spTree>
    <p:extLst>
      <p:ext uri="{BB962C8B-B14F-4D97-AF65-F5344CB8AC3E}">
        <p14:creationId xmlns:p14="http://schemas.microsoft.com/office/powerpoint/2010/main" val="328106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Canadian Bioinformatics Workshop Series</a:t>
            </a:r>
            <a:endParaRPr lang="en-US" dirty="0"/>
          </a:p>
        </p:txBody>
      </p:sp>
      <p:pic>
        <p:nvPicPr>
          <p:cNvPr id="6" name="Content Placeholder 5" descr="CBW-2017_announcement_v3.png"/>
          <p:cNvPicPr>
            <a:picLocks noGrp="1" noChangeAspect="1"/>
          </p:cNvPicPr>
          <p:nvPr>
            <p:ph idx="1"/>
          </p:nvPr>
        </p:nvPicPr>
        <p:blipFill>
          <a:blip r:embed="rId2">
            <a:extLst>
              <a:ext uri="{28A0092B-C50C-407E-A947-70E740481C1C}">
                <a14:useLocalDpi xmlns:a14="http://schemas.microsoft.com/office/drawing/2010/main" val="0"/>
              </a:ext>
            </a:extLst>
          </a:blip>
          <a:srcRect l="-12891" r="-12891"/>
          <a:stretch>
            <a:fillRect/>
          </a:stretch>
        </p:blipFill>
        <p:spPr/>
      </p:pic>
      <p:sp>
        <p:nvSpPr>
          <p:cNvPr id="7" name="Rectangle 6"/>
          <p:cNvSpPr/>
          <p:nvPr/>
        </p:nvSpPr>
        <p:spPr>
          <a:xfrm>
            <a:off x="3086388" y="6361982"/>
            <a:ext cx="2971223" cy="369332"/>
          </a:xfrm>
          <a:prstGeom prst="rect">
            <a:avLst/>
          </a:prstGeom>
        </p:spPr>
        <p:txBody>
          <a:bodyPr wrap="none">
            <a:spAutoFit/>
          </a:bodyPr>
          <a:lstStyle/>
          <a:p>
            <a:r>
              <a:rPr lang="en-US" dirty="0">
                <a:hlinkClick r:id="rId3"/>
              </a:rPr>
              <a:t>https://bioinformatics.ca</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41916937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introduce yourself: Name, affiliation and area of research</a:t>
            </a:r>
          </a:p>
          <a:p>
            <a:endParaRPr lang="en-US" dirty="0"/>
          </a:p>
          <a:p>
            <a:r>
              <a:rPr lang="en-US" dirty="0" smtClean="0"/>
              <a:t>Student poll</a:t>
            </a:r>
          </a:p>
          <a:p>
            <a:pPr lvl="1"/>
            <a:r>
              <a:rPr lang="en-US" dirty="0" smtClean="0"/>
              <a:t>Are you doing genomics research?</a:t>
            </a:r>
          </a:p>
          <a:p>
            <a:pPr lvl="1"/>
            <a:r>
              <a:rPr lang="en-US" dirty="0" smtClean="0"/>
              <a:t>Do you consider yourself a </a:t>
            </a:r>
            <a:r>
              <a:rPr lang="en-US" dirty="0" err="1" smtClean="0"/>
              <a:t>bioinformatician</a:t>
            </a:r>
            <a:r>
              <a:rPr lang="en-US" dirty="0" smtClean="0"/>
              <a:t>?</a:t>
            </a:r>
          </a:p>
          <a:p>
            <a:pPr lvl="1"/>
            <a:r>
              <a:rPr lang="en-US" dirty="0" smtClean="0"/>
              <a:t>What kind of NGS data are you working with?</a:t>
            </a:r>
          </a:p>
          <a:p>
            <a:pPr lvl="2"/>
            <a:r>
              <a:rPr lang="en-US" dirty="0" smtClean="0"/>
              <a:t>WGS?</a:t>
            </a:r>
          </a:p>
          <a:p>
            <a:pPr lvl="2"/>
            <a:r>
              <a:rPr lang="en-US" dirty="0" smtClean="0"/>
              <a:t>Exome?</a:t>
            </a:r>
          </a:p>
          <a:p>
            <a:pPr lvl="2"/>
            <a:r>
              <a:rPr lang="en-US" dirty="0" err="1" smtClean="0"/>
              <a:t>RNAseq</a:t>
            </a:r>
            <a:r>
              <a:rPr lang="en-US" dirty="0" smtClean="0"/>
              <a:t>?</a:t>
            </a:r>
          </a:p>
          <a:p>
            <a:pPr lvl="2"/>
            <a:r>
              <a:rPr lang="en-US" dirty="0" err="1" smtClean="0"/>
              <a:t>Epigenome</a:t>
            </a:r>
            <a:r>
              <a:rPr lang="en-US" dirty="0" smtClean="0"/>
              <a:t>?</a:t>
            </a:r>
          </a:p>
          <a:p>
            <a:pPr lvl="2"/>
            <a:r>
              <a:rPr lang="en-US" dirty="0" smtClean="0"/>
              <a:t>Other?</a:t>
            </a:r>
          </a:p>
          <a:p>
            <a:pPr lvl="1"/>
            <a:r>
              <a:rPr lang="en-US" dirty="0" smtClean="0"/>
              <a:t>What organism do you work with?</a:t>
            </a:r>
          </a:p>
          <a:p>
            <a:pPr lvl="1"/>
            <a:r>
              <a:rPr lang="en-US" dirty="0" smtClean="0"/>
              <a:t>Did you bring data?</a:t>
            </a:r>
          </a:p>
        </p:txBody>
      </p:sp>
    </p:spTree>
    <p:extLst>
      <p:ext uri="{BB962C8B-B14F-4D97-AF65-F5344CB8AC3E}">
        <p14:creationId xmlns:p14="http://schemas.microsoft.com/office/powerpoint/2010/main" val="1311546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to course instructors</a:t>
            </a:r>
            <a:endParaRPr lang="en-US" dirty="0"/>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smtClean="0"/>
              <a:t>Malachi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smtClean="0"/>
              <a:t>Obi Griffith, PhD</a:t>
            </a:r>
          </a:p>
          <a:p>
            <a:r>
              <a:rPr lang="en-US" sz="1100" dirty="0" smtClean="0"/>
              <a:t>Assistant Professor of Medicine</a:t>
            </a:r>
            <a:br>
              <a:rPr lang="en-US" sz="1100" dirty="0" smtClean="0"/>
            </a:br>
            <a:r>
              <a:rPr lang="en-US" sz="1100" dirty="0" smtClean="0"/>
              <a:t>Assistant Professor of Genetics</a:t>
            </a:r>
          </a:p>
          <a:p>
            <a:r>
              <a:rPr lang="en-US" sz="1100" dirty="0" smtClean="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smtClean="0"/>
              <a:t>Zachary Skidmore, MSc</a:t>
            </a:r>
          </a:p>
          <a:p>
            <a:r>
              <a:rPr lang="en-US" sz="1100" dirty="0" smtClean="0"/>
              <a:t>Staff Scientist, MGI</a:t>
            </a:r>
          </a:p>
          <a:p>
            <a:endParaRPr lang="en-US" sz="1100" dirty="0"/>
          </a:p>
          <a:p>
            <a:r>
              <a:rPr lang="en-US" sz="1100" dirty="0" err="1" smtClean="0"/>
              <a:t>GenVisR</a:t>
            </a:r>
            <a:r>
              <a:rPr lang="en-US" sz="1100" dirty="0" smtClean="0"/>
              <a:t> creator</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smtClean="0"/>
              <a:t>McDonnell Genome Institute, Washington University School of Medicine</a:t>
            </a:r>
          </a:p>
        </p:txBody>
      </p:sp>
    </p:spTree>
    <p:extLst>
      <p:ext uri="{BB962C8B-B14F-4D97-AF65-F5344CB8AC3E}">
        <p14:creationId xmlns:p14="http://schemas.microsoft.com/office/powerpoint/2010/main" val="2942169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poll continued</a:t>
            </a:r>
            <a:endParaRPr lang="en-US" dirty="0"/>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endParaRPr lang="en-US" dirty="0" smtClean="0"/>
          </a:p>
          <a:p>
            <a:pPr lvl="1"/>
            <a:r>
              <a:rPr lang="en-US" dirty="0" smtClean="0"/>
              <a:t>Expert?</a:t>
            </a:r>
          </a:p>
          <a:p>
            <a:r>
              <a:rPr lang="en-US" dirty="0" smtClean="0"/>
              <a:t>Do you sometimes write code?</a:t>
            </a:r>
          </a:p>
          <a:p>
            <a:pPr lvl="1"/>
            <a:r>
              <a:rPr lang="en-US" dirty="0" smtClean="0"/>
              <a:t>What language?</a:t>
            </a:r>
            <a:endParaRPr lang="en-US" dirty="0"/>
          </a:p>
          <a:p>
            <a:r>
              <a:rPr lang="en-US" dirty="0"/>
              <a:t>Are you familiar with </a:t>
            </a:r>
            <a:r>
              <a:rPr lang="en-US" dirty="0" smtClean="0"/>
              <a:t>R?</a:t>
            </a:r>
            <a:endParaRPr lang="en-US" dirty="0"/>
          </a:p>
          <a:p>
            <a:pPr lvl="1"/>
            <a:r>
              <a:rPr lang="en-US" dirty="0"/>
              <a:t>Intermediate</a:t>
            </a:r>
            <a:r>
              <a:rPr lang="en-US" dirty="0" smtClean="0"/>
              <a:t>?</a:t>
            </a:r>
          </a:p>
          <a:p>
            <a:pPr lvl="1"/>
            <a:r>
              <a:rPr lang="en-US" dirty="0" smtClean="0"/>
              <a:t>Expert</a:t>
            </a:r>
            <a:r>
              <a:rPr lang="en-US" dirty="0"/>
              <a:t>?</a:t>
            </a:r>
          </a:p>
          <a:p>
            <a:r>
              <a:rPr lang="en-US" dirty="0" smtClean="0"/>
              <a:t>Are you familiar with </a:t>
            </a:r>
            <a:r>
              <a:rPr lang="en-US" dirty="0" err="1" smtClean="0"/>
              <a:t>ggplot</a:t>
            </a:r>
            <a:r>
              <a:rPr lang="en-US" dirty="0" smtClean="0"/>
              <a:t>?</a:t>
            </a:r>
          </a:p>
          <a:p>
            <a:pPr lvl="1"/>
            <a:r>
              <a:rPr lang="en-US" dirty="0" smtClean="0"/>
              <a:t>Intermediate?</a:t>
            </a:r>
          </a:p>
          <a:p>
            <a:pPr lvl="1"/>
            <a:r>
              <a:rPr lang="en-US" dirty="0" smtClean="0"/>
              <a:t>Expert?</a:t>
            </a:r>
          </a:p>
          <a:p>
            <a:r>
              <a:rPr lang="en-US" dirty="0" smtClean="0"/>
              <a:t>Do you use </a:t>
            </a:r>
            <a:r>
              <a:rPr lang="en-US" dirty="0" err="1" smtClean="0"/>
              <a:t>git</a:t>
            </a:r>
            <a:r>
              <a:rPr lang="en-US" dirty="0" smtClean="0"/>
              <a:t>/</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970333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917957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38305154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smtClean="0"/>
              <a:t>SNVs, </a:t>
            </a:r>
            <a:r>
              <a:rPr lang="en-US" sz="2000" dirty="0" err="1" smtClean="0"/>
              <a:t>Indels</a:t>
            </a:r>
            <a:r>
              <a:rPr lang="en-US" sz="2000" dirty="0" smtClean="0"/>
              <a:t>, CNVs, SVs, fusions, LOH, expression changes, methylation changes, and more</a:t>
            </a:r>
            <a:endParaRPr lang="en-US" sz="20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97555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smtClean="0"/>
              <a:t>Each study often requires considerable customization</a:t>
            </a:r>
            <a:endParaRPr lang="en-US"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smtClean="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8964016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Personalized medicine requires personalized strategies</a:t>
            </a:r>
            <a:endParaRPr lang="en-US"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smtClean="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40295260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smtClean="0"/>
              <a:t>High-throughput sequencing has </a:t>
            </a:r>
            <a:r>
              <a:rPr lang="en-US" sz="1800" dirty="0"/>
              <a:t>been largely </a:t>
            </a:r>
            <a:r>
              <a:rPr lang="en-US" sz="1800" dirty="0" smtClean="0"/>
              <a:t>automated allowing rapid identification of somatic and </a:t>
            </a:r>
            <a:r>
              <a:rPr lang="en-US" sz="1800" dirty="0" err="1" smtClean="0"/>
              <a:t>germline</a:t>
            </a:r>
            <a:r>
              <a:rPr lang="en-US" sz="1800" dirty="0" smtClean="0"/>
              <a:t> variants</a:t>
            </a:r>
            <a:endParaRPr lang="en-US" sz="1800" dirty="0"/>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3466805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1949</TotalTime>
  <Words>1911</Words>
  <Application>Microsoft Macintosh PowerPoint</Application>
  <PresentationFormat>On-screen Show (4:3)</PresentationFormat>
  <Paragraphs>241</Paragraphs>
  <Slides>20</Slides>
  <Notes>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MGI_PPT_template_4-3_v1b</vt:lpstr>
      <vt:lpstr>GenViz Module 0: Introductions</vt:lpstr>
      <vt:lpstr>Introductions to course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 allowing rapid identification of somatic and germline variants</vt:lpstr>
      <vt:lpstr>Interpretation and visualization of genomic alterations remains the bottleneck for realizing precision medicine</vt:lpstr>
      <vt:lpstr>The Griffith lab is focused on developing methods to address this bottleneck for precision medicine in cancer</vt:lpstr>
      <vt:lpstr>Where tools/resources do not exist we build them</vt:lpstr>
      <vt:lpstr>Encourage best practices for software development</vt:lpstr>
      <vt:lpstr>Acknowledgements: Griffith Lab group members</vt:lpstr>
      <vt:lpstr>Acknowledgements: McDonnell Genome Institute</vt:lpstr>
      <vt:lpstr>Genomic Data Visualization and Interpretation</vt:lpstr>
      <vt:lpstr>Advanced Sequencing Technologies and Applications at CSHL</vt:lpstr>
      <vt:lpstr>Canadian Bioinformatics Workshop Series</vt:lpstr>
      <vt:lpstr>Student introductions </vt:lpstr>
      <vt:lpstr>Student poll continued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34</cp:revision>
  <dcterms:created xsi:type="dcterms:W3CDTF">2015-05-07T20:45:54Z</dcterms:created>
  <dcterms:modified xsi:type="dcterms:W3CDTF">2017-09-11T09:38:20Z</dcterms:modified>
</cp:coreProperties>
</file>